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308" r:id="rId3"/>
    <p:sldId id="262" r:id="rId4"/>
    <p:sldId id="278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3" r:id="rId18"/>
    <p:sldId id="264" r:id="rId19"/>
    <p:sldId id="260" r:id="rId20"/>
    <p:sldId id="266" r:id="rId21"/>
    <p:sldId id="267" r:id="rId22"/>
    <p:sldId id="268" r:id="rId23"/>
    <p:sldId id="292" r:id="rId24"/>
    <p:sldId id="293" r:id="rId25"/>
    <p:sldId id="307" r:id="rId26"/>
    <p:sldId id="298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48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0E67-3579-447B-876A-060EF9F255C5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5214-46D7-4898-9671-C21350923D4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968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5214-46D7-4898-9671-C21350923D45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833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5214-46D7-4898-9671-C21350923D45}" type="slidenum">
              <a:rPr lang="es-DO" smtClean="0"/>
              <a:t>21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15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3E4E05B-9942-4D91-81C4-35E336DB3F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20864" t="25391" r="20937" b="160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C0B2C7-8EC4-4FE5-BB44-0BFB3B433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D754F0-4497-4106-B4C2-576B23437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90AF0-1C46-4DDA-8613-C3CB18F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FD3EA-FC62-4778-8AE0-3CC83E97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E5BF8-1141-49E2-9031-30E8557C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1601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0FB65-0B1C-4DAB-9C91-DD64C0F0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08DCF-9DD6-48E9-BB7B-88089C52B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AC235-4914-4092-BB9C-BCE61E5D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9E0A9-11CE-4C7C-8A72-688839F8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E1695-6502-43B8-80E2-8109148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86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8AA700-8A16-4188-BC70-7161DB8DD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FBD99F-B64B-4D42-A1BD-A1D2E1429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378AB-B6DA-4290-9C76-4BB1C800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2F26C4-D095-4AEF-89ED-14B53E2D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8DBF8-7152-41D9-A72D-9EF2393C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49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08E02C4-2C54-4A07-AAF6-2754E71C1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20864" t="25391" r="20937" b="16015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CF4CF9-764B-43F5-8430-97FA9323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5971A-8771-4031-84F0-13DB9984C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69B1E-4FB2-4E0C-9648-23EEDCC8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AE3FCC-8F0F-4D06-A9EA-5A767FF4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A04E40-0C65-4C1C-9DE7-0298E071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19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3E146-E7DC-4837-B194-B81FF223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E82698-EA6A-493D-BB3F-E99F000F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7D287-0F55-447F-9933-CB0E4695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5C812-D35C-407B-9404-75F921A0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9C4CDA-5835-472E-A805-316CD140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185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00C3F-FDF4-4F46-A9F7-EB87A44D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A37F4-203A-4646-BA1B-93A98340C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FC16-C75A-4C0D-A7F8-A9CD0DEA7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EE6D03-C9C0-4156-B6FB-DC72ACE5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02F598-EE97-49E1-A4A8-43011EF0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E1C7D6-CE0A-4B98-828E-DDAF5F23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12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4C4A2-F0F4-4CC5-9183-5AA4191D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B7EBA-DA36-42C1-8297-D1D13295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C3403-94C7-4260-ADA9-93133D68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65A86E-ADCF-45EA-B390-8F2EA4041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D2256C-A035-47BD-AF24-2C2D98461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E96F52-9CE3-4F61-BE7B-7911F8AF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846128-70F1-476F-A16D-DCF87964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F8BA98-FBC0-49F1-8EC9-0D72546D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0435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05D0-9DAE-47C5-9E3D-DFD95EDB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A141E-0B60-4290-8A0B-3B69029E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412A40-5EEB-4656-8F62-2CF9D489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B7F733-310D-4EE6-ABDC-7C7E7F87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6247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168CFA-CCEC-475D-BF74-A797CB6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B28886-BED5-4BDB-9C33-4A9DC654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2EDD7B-ABF7-4C72-98FC-ED3E7FDA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293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BB37-3176-4433-8E93-E2FAA86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D99153-304E-44EC-911E-EC403F37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828B34-D4F6-42CA-80C3-16F77ECCD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C4784D-EA36-4190-AA6E-BB2213DB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4D415-D2D0-448F-9909-3A72F4F9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09F86-8ADF-47AD-A083-D34C45CB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887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0C7D2-4665-464F-A899-A3DA7CCD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AA8C19-B7C0-47D5-A76C-88DA9213A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0613D8-96F5-4A94-B59D-6D48D507B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9DD2DD-AB98-44C8-A86B-258039CF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33AE2B-4B8A-41F1-B21E-D2A2EEDD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B6D329-7892-4027-8B13-BB388B62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3143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F8B395-CC29-4895-B379-DDA2BA47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357DBE-0853-4E06-9481-2C96C26BC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D6C3E-3D8F-48B0-A6CA-066AABAAD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6E29-3D0A-4D10-ADC5-867070283DE9}" type="datetimeFigureOut">
              <a:rPr lang="es-DO" smtClean="0"/>
              <a:t>2/11/2023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16BB0-3AB2-4E08-B195-ECA04E52F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01A3C-AB02-497C-B30E-5D05635BC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2B02-2B84-43C5-B6D1-2B8D6F0BEF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783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21D988-4363-45BF-880C-446AACF1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273" y="4778128"/>
            <a:ext cx="6026727" cy="1288015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7107382" cy="402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8170EF-8D44-4255-BB30-9E070D7A4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8" y="239116"/>
            <a:ext cx="9454811" cy="883248"/>
          </a:xfrm>
        </p:spPr>
        <p:txBody>
          <a:bodyPr>
            <a:normAutofit/>
          </a:bodyPr>
          <a:lstStyle/>
          <a:p>
            <a:r>
              <a:rPr lang="es-DO" sz="4000" b="1" dirty="0">
                <a:solidFill>
                  <a:srgbClr val="0070C0"/>
                </a:solidFill>
              </a:rPr>
              <a:t>Generalidades de Electrocardiograma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04109"/>
            <a:ext cx="9753600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204555"/>
            <a:ext cx="5611091" cy="2972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77461"/>
            <a:ext cx="9892145" cy="32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77439"/>
            <a:ext cx="5864493" cy="45027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2709863"/>
            <a:ext cx="695498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1 CuadroTexto"/>
          <p:cNvSpPr txBox="1"/>
          <p:nvPr/>
        </p:nvSpPr>
        <p:spPr>
          <a:xfrm>
            <a:off x="2267744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Intervalos y segmentos</a:t>
            </a:r>
            <a:endParaRPr lang="es-ES" dirty="0"/>
          </a:p>
        </p:txBody>
      </p:sp>
      <p:sp>
        <p:nvSpPr>
          <p:cNvPr id="17" name="2 Rectángulo"/>
          <p:cNvSpPr/>
          <p:nvPr/>
        </p:nvSpPr>
        <p:spPr>
          <a:xfrm>
            <a:off x="1221164" y="1567539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Intervalo PR</a:t>
            </a:r>
          </a:p>
        </p:txBody>
      </p:sp>
      <p:cxnSp>
        <p:nvCxnSpPr>
          <p:cNvPr id="18" name="3 Conector recto de flecha"/>
          <p:cNvCxnSpPr>
            <a:stCxn id="17" idx="3"/>
          </p:cNvCxnSpPr>
          <p:nvPr/>
        </p:nvCxnSpPr>
        <p:spPr>
          <a:xfrm>
            <a:off x="2949356" y="1999587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CuadroTexto"/>
          <p:cNvSpPr txBox="1"/>
          <p:nvPr/>
        </p:nvSpPr>
        <p:spPr>
          <a:xfrm>
            <a:off x="4749556" y="178356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Refleja el tiempo de inicio de la activación auricular  hasta el comienzo de la actividad ventricular</a:t>
            </a:r>
          </a:p>
        </p:txBody>
      </p:sp>
      <p:sp>
        <p:nvSpPr>
          <p:cNvPr id="20" name="5 Rectángulo"/>
          <p:cNvSpPr/>
          <p:nvPr/>
        </p:nvSpPr>
        <p:spPr>
          <a:xfrm>
            <a:off x="1149156" y="3151715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Intervalo 	QT</a:t>
            </a:r>
          </a:p>
        </p:txBody>
      </p:sp>
      <p:cxnSp>
        <p:nvCxnSpPr>
          <p:cNvPr id="21" name="6 Conector recto de flecha"/>
          <p:cNvCxnSpPr/>
          <p:nvPr/>
        </p:nvCxnSpPr>
        <p:spPr>
          <a:xfrm>
            <a:off x="2877348" y="3583763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8 CuadroTexto"/>
          <p:cNvSpPr txBox="1"/>
          <p:nvPr/>
        </p:nvSpPr>
        <p:spPr>
          <a:xfrm>
            <a:off x="4821564" y="329573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Refleja la medición eléctrica ventricular</a:t>
            </a:r>
          </a:p>
        </p:txBody>
      </p:sp>
      <p:sp>
        <p:nvSpPr>
          <p:cNvPr id="23" name="9 Elipse"/>
          <p:cNvSpPr/>
          <p:nvPr/>
        </p:nvSpPr>
        <p:spPr>
          <a:xfrm>
            <a:off x="7629876" y="3223723"/>
            <a:ext cx="144016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-0.36seg</a:t>
            </a:r>
          </a:p>
        </p:txBody>
      </p:sp>
      <p:sp>
        <p:nvSpPr>
          <p:cNvPr id="24" name="10 Elipse"/>
          <p:cNvSpPr/>
          <p:nvPr/>
        </p:nvSpPr>
        <p:spPr>
          <a:xfrm>
            <a:off x="7845900" y="1567539"/>
            <a:ext cx="144016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0.12 a 0.20 seg</a:t>
            </a:r>
          </a:p>
        </p:txBody>
      </p:sp>
      <p:sp>
        <p:nvSpPr>
          <p:cNvPr id="25" name="11 Rectángulo"/>
          <p:cNvSpPr/>
          <p:nvPr/>
        </p:nvSpPr>
        <p:spPr>
          <a:xfrm>
            <a:off x="1221164" y="4807899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Segmento ST</a:t>
            </a:r>
          </a:p>
        </p:txBody>
      </p:sp>
      <p:cxnSp>
        <p:nvCxnSpPr>
          <p:cNvPr id="26" name="12 Conector recto de flecha"/>
          <p:cNvCxnSpPr/>
          <p:nvPr/>
        </p:nvCxnSpPr>
        <p:spPr>
          <a:xfrm>
            <a:off x="3021364" y="5239947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3 CuadroTexto"/>
          <p:cNvSpPr txBox="1"/>
          <p:nvPr/>
        </p:nvSpPr>
        <p:spPr>
          <a:xfrm>
            <a:off x="4821564" y="49519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de uso clínico en el </a:t>
            </a:r>
          </a:p>
          <a:p>
            <a:r>
              <a:rPr lang="es-ES" dirty="0"/>
              <a:t>Síndrome coronario agudo</a:t>
            </a:r>
          </a:p>
        </p:txBody>
      </p:sp>
      <p:sp>
        <p:nvSpPr>
          <p:cNvPr id="28" name="14 Elipse"/>
          <p:cNvSpPr/>
          <p:nvPr/>
        </p:nvSpPr>
        <p:spPr>
          <a:xfrm>
            <a:off x="7557868" y="4807899"/>
            <a:ext cx="144016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0.5 a 1.2 seg</a:t>
            </a:r>
          </a:p>
        </p:txBody>
      </p:sp>
    </p:spTree>
    <p:extLst>
      <p:ext uri="{BB962C8B-B14F-4D97-AF65-F5344CB8AC3E}">
        <p14:creationId xmlns:p14="http://schemas.microsoft.com/office/powerpoint/2010/main" val="33173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2" grpId="0"/>
      <p:bldP spid="23" grpId="0" animBg="1"/>
      <p:bldP spid="24" grpId="0" animBg="1"/>
      <p:bldP spid="25" grpId="0" animBg="1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10 Forma libre"/>
          <p:cNvSpPr/>
          <p:nvPr/>
        </p:nvSpPr>
        <p:spPr>
          <a:xfrm>
            <a:off x="4508909" y="3448685"/>
            <a:ext cx="540327" cy="527573"/>
          </a:xfrm>
          <a:custGeom>
            <a:avLst/>
            <a:gdLst>
              <a:gd name="connsiteX0" fmla="*/ 0 w 540327"/>
              <a:gd name="connsiteY0" fmla="*/ 833581 h 833581"/>
              <a:gd name="connsiteX1" fmla="*/ 83127 w 540327"/>
              <a:gd name="connsiteY1" fmla="*/ 695036 h 833581"/>
              <a:gd name="connsiteX2" fmla="*/ 263236 w 540327"/>
              <a:gd name="connsiteY2" fmla="*/ 16163 h 833581"/>
              <a:gd name="connsiteX3" fmla="*/ 540327 w 540327"/>
              <a:gd name="connsiteY3" fmla="*/ 792017 h 83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27" h="833581">
                <a:moveTo>
                  <a:pt x="0" y="833581"/>
                </a:moveTo>
                <a:cubicBezTo>
                  <a:pt x="19627" y="832426"/>
                  <a:pt x="39254" y="831272"/>
                  <a:pt x="83127" y="695036"/>
                </a:cubicBezTo>
                <a:cubicBezTo>
                  <a:pt x="127000" y="558800"/>
                  <a:pt x="187036" y="0"/>
                  <a:pt x="263236" y="16163"/>
                </a:cubicBezTo>
                <a:cubicBezTo>
                  <a:pt x="339436" y="32326"/>
                  <a:pt x="494145" y="674253"/>
                  <a:pt x="540327" y="7920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4 Forma libre"/>
          <p:cNvSpPr/>
          <p:nvPr/>
        </p:nvSpPr>
        <p:spPr>
          <a:xfrm>
            <a:off x="6525133" y="3952741"/>
            <a:ext cx="415637" cy="415636"/>
          </a:xfrm>
          <a:custGeom>
            <a:avLst/>
            <a:gdLst>
              <a:gd name="connsiteX0" fmla="*/ 0 w 415637"/>
              <a:gd name="connsiteY0" fmla="*/ 0 h 415636"/>
              <a:gd name="connsiteX1" fmla="*/ 110837 w 415637"/>
              <a:gd name="connsiteY1" fmla="*/ 415636 h 415636"/>
              <a:gd name="connsiteX2" fmla="*/ 415637 w 415637"/>
              <a:gd name="connsiteY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415636">
                <a:moveTo>
                  <a:pt x="0" y="0"/>
                </a:moveTo>
                <a:cubicBezTo>
                  <a:pt x="20782" y="207818"/>
                  <a:pt x="41564" y="415636"/>
                  <a:pt x="110837" y="415636"/>
                </a:cubicBezTo>
                <a:cubicBezTo>
                  <a:pt x="180110" y="415636"/>
                  <a:pt x="362528" y="66964"/>
                  <a:pt x="41563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5 Forma libre"/>
          <p:cNvSpPr/>
          <p:nvPr/>
        </p:nvSpPr>
        <p:spPr>
          <a:xfrm>
            <a:off x="7533245" y="3448685"/>
            <a:ext cx="498763" cy="471055"/>
          </a:xfrm>
          <a:custGeom>
            <a:avLst/>
            <a:gdLst>
              <a:gd name="connsiteX0" fmla="*/ 0 w 498763"/>
              <a:gd name="connsiteY0" fmla="*/ 471055 h 471055"/>
              <a:gd name="connsiteX1" fmla="*/ 290945 w 498763"/>
              <a:gd name="connsiteY1" fmla="*/ 0 h 471055"/>
              <a:gd name="connsiteX2" fmla="*/ 498763 w 498763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3" h="471055">
                <a:moveTo>
                  <a:pt x="0" y="471055"/>
                </a:moveTo>
                <a:cubicBezTo>
                  <a:pt x="103909" y="235527"/>
                  <a:pt x="207818" y="0"/>
                  <a:pt x="290945" y="0"/>
                </a:cubicBezTo>
                <a:cubicBezTo>
                  <a:pt x="374072" y="0"/>
                  <a:pt x="468745" y="401782"/>
                  <a:pt x="498763" y="47105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7 Forma libre"/>
          <p:cNvSpPr/>
          <p:nvPr/>
        </p:nvSpPr>
        <p:spPr>
          <a:xfrm>
            <a:off x="5373005" y="3952741"/>
            <a:ext cx="418192" cy="517662"/>
          </a:xfrm>
          <a:custGeom>
            <a:avLst/>
            <a:gdLst>
              <a:gd name="connsiteX0" fmla="*/ 457200 w 457200"/>
              <a:gd name="connsiteY0" fmla="*/ 55418 h 632690"/>
              <a:gd name="connsiteX1" fmla="*/ 346364 w 457200"/>
              <a:gd name="connsiteY1" fmla="*/ 623454 h 632690"/>
              <a:gd name="connsiteX2" fmla="*/ 0 w 457200"/>
              <a:gd name="connsiteY2" fmla="*/ 0 h 63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32690">
                <a:moveTo>
                  <a:pt x="457200" y="55418"/>
                </a:moveTo>
                <a:cubicBezTo>
                  <a:pt x="439882" y="344054"/>
                  <a:pt x="422564" y="632690"/>
                  <a:pt x="346364" y="623454"/>
                </a:cubicBezTo>
                <a:cubicBezTo>
                  <a:pt x="270164" y="614218"/>
                  <a:pt x="60036" y="113145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19 Conector recto"/>
          <p:cNvCxnSpPr/>
          <p:nvPr/>
        </p:nvCxnSpPr>
        <p:spPr>
          <a:xfrm>
            <a:off x="5012965" y="3952741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1 Conector recto"/>
          <p:cNvCxnSpPr>
            <a:stCxn id="7" idx="2"/>
          </p:cNvCxnSpPr>
          <p:nvPr/>
        </p:nvCxnSpPr>
        <p:spPr>
          <a:xfrm>
            <a:off x="6940770" y="3952741"/>
            <a:ext cx="59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3 Conector recto"/>
          <p:cNvCxnSpPr>
            <a:stCxn id="5" idx="0"/>
          </p:cNvCxnSpPr>
          <p:nvPr/>
        </p:nvCxnSpPr>
        <p:spPr>
          <a:xfrm flipH="1">
            <a:off x="2852725" y="3976258"/>
            <a:ext cx="1656184" cy="4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7 Conector recto"/>
          <p:cNvCxnSpPr>
            <a:stCxn id="8" idx="2"/>
          </p:cNvCxnSpPr>
          <p:nvPr/>
        </p:nvCxnSpPr>
        <p:spPr>
          <a:xfrm>
            <a:off x="8032008" y="3919740"/>
            <a:ext cx="1805493" cy="3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8 Forma libre"/>
          <p:cNvSpPr/>
          <p:nvPr/>
        </p:nvSpPr>
        <p:spPr>
          <a:xfrm>
            <a:off x="5777344" y="2018149"/>
            <a:ext cx="762000" cy="1999673"/>
          </a:xfrm>
          <a:custGeom>
            <a:avLst/>
            <a:gdLst>
              <a:gd name="connsiteX0" fmla="*/ 0 w 762000"/>
              <a:gd name="connsiteY0" fmla="*/ 1999673 h 1999673"/>
              <a:gd name="connsiteX1" fmla="*/ 221673 w 762000"/>
              <a:gd name="connsiteY1" fmla="*/ 4618 h 1999673"/>
              <a:gd name="connsiteX2" fmla="*/ 762000 w 762000"/>
              <a:gd name="connsiteY2" fmla="*/ 1971964 h 199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999673">
                <a:moveTo>
                  <a:pt x="0" y="1999673"/>
                </a:moveTo>
                <a:cubicBezTo>
                  <a:pt x="47336" y="1004454"/>
                  <a:pt x="94673" y="9236"/>
                  <a:pt x="221673" y="4618"/>
                </a:cubicBezTo>
                <a:cubicBezTo>
                  <a:pt x="348673" y="0"/>
                  <a:pt x="555336" y="985982"/>
                  <a:pt x="762000" y="19719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29 Elipse"/>
          <p:cNvSpPr/>
          <p:nvPr/>
        </p:nvSpPr>
        <p:spPr>
          <a:xfrm>
            <a:off x="4436901" y="280061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</a:t>
            </a:r>
          </a:p>
        </p:txBody>
      </p:sp>
      <p:sp>
        <p:nvSpPr>
          <p:cNvPr id="16" name="30 Elipse"/>
          <p:cNvSpPr/>
          <p:nvPr/>
        </p:nvSpPr>
        <p:spPr>
          <a:xfrm>
            <a:off x="5445013" y="4528805"/>
            <a:ext cx="50405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</a:t>
            </a:r>
          </a:p>
        </p:txBody>
      </p:sp>
      <p:sp>
        <p:nvSpPr>
          <p:cNvPr id="17" name="31 Elipse"/>
          <p:cNvSpPr/>
          <p:nvPr/>
        </p:nvSpPr>
        <p:spPr>
          <a:xfrm>
            <a:off x="5589029" y="1288445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</a:t>
            </a:r>
          </a:p>
        </p:txBody>
      </p:sp>
      <p:sp>
        <p:nvSpPr>
          <p:cNvPr id="18" name="32 Elipse"/>
          <p:cNvSpPr/>
          <p:nvPr/>
        </p:nvSpPr>
        <p:spPr>
          <a:xfrm>
            <a:off x="6525133" y="3304669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</a:t>
            </a:r>
          </a:p>
        </p:txBody>
      </p:sp>
      <p:sp>
        <p:nvSpPr>
          <p:cNvPr id="19" name="33 Elipse"/>
          <p:cNvSpPr/>
          <p:nvPr/>
        </p:nvSpPr>
        <p:spPr>
          <a:xfrm>
            <a:off x="7533245" y="2872621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</a:t>
            </a:r>
          </a:p>
        </p:txBody>
      </p:sp>
      <p:cxnSp>
        <p:nvCxnSpPr>
          <p:cNvPr id="20" name="18 Conector recto de flecha"/>
          <p:cNvCxnSpPr/>
          <p:nvPr/>
        </p:nvCxnSpPr>
        <p:spPr>
          <a:xfrm>
            <a:off x="4652925" y="1936517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2 Elipse"/>
          <p:cNvSpPr/>
          <p:nvPr/>
        </p:nvSpPr>
        <p:spPr>
          <a:xfrm>
            <a:off x="4580917" y="1144429"/>
            <a:ext cx="648072" cy="6480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</a:t>
            </a:r>
          </a:p>
        </p:txBody>
      </p:sp>
      <p:cxnSp>
        <p:nvCxnSpPr>
          <p:cNvPr id="22" name="24 Conector recto de flecha"/>
          <p:cNvCxnSpPr/>
          <p:nvPr/>
        </p:nvCxnSpPr>
        <p:spPr>
          <a:xfrm>
            <a:off x="5733045" y="4456797"/>
            <a:ext cx="19442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4 Elipse"/>
          <p:cNvSpPr/>
          <p:nvPr/>
        </p:nvSpPr>
        <p:spPr>
          <a:xfrm>
            <a:off x="6813165" y="4528805"/>
            <a:ext cx="648072" cy="6480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QT</a:t>
            </a:r>
          </a:p>
        </p:txBody>
      </p:sp>
      <p:cxnSp>
        <p:nvCxnSpPr>
          <p:cNvPr id="24" name="35 Conector recto de flecha"/>
          <p:cNvCxnSpPr/>
          <p:nvPr/>
        </p:nvCxnSpPr>
        <p:spPr>
          <a:xfrm>
            <a:off x="6453125" y="2800613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38 Elipse"/>
          <p:cNvSpPr/>
          <p:nvPr/>
        </p:nvSpPr>
        <p:spPr>
          <a:xfrm>
            <a:off x="6813165" y="2080533"/>
            <a:ext cx="648072" cy="6480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4184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60" y="290945"/>
            <a:ext cx="7260079" cy="56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263236"/>
            <a:ext cx="5902036" cy="5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49D-2836-4687-9DE5-7B6543E6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BLOQUEOS DE RAMA.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47AA-BC85-4BC5-8036-DDA32EEB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Incapacidad</a:t>
            </a:r>
            <a:r>
              <a:rPr lang="en-US" dirty="0"/>
              <a:t> total o </a:t>
            </a:r>
            <a:r>
              <a:rPr lang="en-US" dirty="0" err="1"/>
              <a:t>parcial</a:t>
            </a:r>
            <a:r>
              <a:rPr lang="en-US" dirty="0"/>
              <a:t> de </a:t>
            </a:r>
            <a:r>
              <a:rPr lang="en-US" dirty="0" err="1"/>
              <a:t>conducci</a:t>
            </a:r>
            <a:r>
              <a:rPr lang="es-ES" dirty="0" err="1"/>
              <a:t>ón</a:t>
            </a:r>
            <a:r>
              <a:rPr lang="es-ES" dirty="0"/>
              <a:t> </a:t>
            </a:r>
            <a:r>
              <a:rPr lang="en-US" dirty="0"/>
              <a:t>del </a:t>
            </a:r>
            <a:r>
              <a:rPr lang="en-US" dirty="0" err="1"/>
              <a:t>impulso</a:t>
            </a:r>
            <a:r>
              <a:rPr lang="en-US" dirty="0"/>
              <a:t> el</a:t>
            </a:r>
            <a:r>
              <a:rPr lang="es-DO" dirty="0"/>
              <a:t>é</a:t>
            </a:r>
            <a:r>
              <a:rPr lang="en-US" dirty="0" err="1"/>
              <a:t>ctrico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los </a:t>
            </a:r>
            <a:r>
              <a:rPr lang="en-US" dirty="0" err="1"/>
              <a:t>ventriculos</a:t>
            </a:r>
            <a:r>
              <a:rPr lang="en-US" dirty="0"/>
              <a:t>, se </a:t>
            </a:r>
            <a:r>
              <a:rPr lang="en-US" dirty="0" err="1"/>
              <a:t>clasifica</a:t>
            </a:r>
            <a:r>
              <a:rPr lang="en-US" dirty="0"/>
              <a:t> en: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Completos</a:t>
            </a:r>
            <a:r>
              <a:rPr lang="en-US" dirty="0"/>
              <a:t>  QRS &gt;  0.12 </a:t>
            </a:r>
            <a:r>
              <a:rPr lang="en-US" dirty="0" err="1"/>
              <a:t>segundos</a:t>
            </a:r>
            <a:r>
              <a:rPr lang="en-US" dirty="0"/>
              <a:t> </a:t>
            </a:r>
          </a:p>
          <a:p>
            <a:r>
              <a:rPr lang="en-US" dirty="0" err="1"/>
              <a:t>Incompletos</a:t>
            </a:r>
            <a:r>
              <a:rPr lang="en-US" dirty="0"/>
              <a:t> QRS &lt; 0.12 </a:t>
            </a:r>
            <a:r>
              <a:rPr lang="en-US" dirty="0" err="1"/>
              <a:t>segundos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6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3AF5-3F1C-4F62-A75D-B070F13B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Bloqueo de rama derecha.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7606-CCBE-4697-AEF1-0D3768DE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rSR</a:t>
            </a:r>
            <a:r>
              <a:rPr lang="es-ES" dirty="0"/>
              <a:t> ́ en V1 y V2 algunas veces este patrón</a:t>
            </a:r>
          </a:p>
          <a:p>
            <a:pPr marL="0" indent="0">
              <a:buNone/>
            </a:pPr>
            <a:r>
              <a:rPr lang="es-ES" dirty="0"/>
              <a:t>puede ser reempla­zada por una onda R ancha, mellada o </a:t>
            </a:r>
            <a:r>
              <a:rPr lang="es-ES" dirty="0" err="1"/>
              <a:t>qR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Onda S ancha  y profunda en V5, V6 y DI.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El eje puede ser normal, derecho o</a:t>
            </a:r>
          </a:p>
          <a:p>
            <a:pPr marL="0" indent="0">
              <a:buNone/>
            </a:pPr>
            <a:r>
              <a:rPr lang="es-ES" dirty="0"/>
              <a:t>izquierdo.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9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0644-31DC-4ABE-AF63-0F0B1D27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Bloqueo</a:t>
            </a:r>
            <a:r>
              <a:rPr lang="en-US" dirty="0"/>
              <a:t> de </a:t>
            </a:r>
            <a:r>
              <a:rPr lang="en-US" dirty="0" err="1"/>
              <a:t>rama</a:t>
            </a:r>
            <a:r>
              <a:rPr lang="en-US" dirty="0"/>
              <a:t> </a:t>
            </a:r>
            <a:r>
              <a:rPr lang="en-US" dirty="0" err="1"/>
              <a:t>derecha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0" y="1931577"/>
            <a:ext cx="3496004" cy="319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78" y="1738405"/>
            <a:ext cx="5171091" cy="3410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045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E178-2490-4116-8D7A-E3DD001D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0284" y="1530417"/>
            <a:ext cx="10515600" cy="4709110"/>
          </a:xfrm>
        </p:spPr>
        <p:txBody>
          <a:bodyPr/>
          <a:lstStyle/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Mencionar</a:t>
            </a:r>
            <a:r>
              <a:rPr lang="es-ES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definición de electrocardiograma.</a:t>
            </a:r>
          </a:p>
          <a:p>
            <a:pPr>
              <a:defRPr/>
            </a:pPr>
            <a:r>
              <a:rPr lang="es-ES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escribir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trazado en un electrocardiograma normal</a:t>
            </a:r>
            <a:r>
              <a:rPr lang="es-DO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DO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Repasar cuando un ritmo es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sinusal</a:t>
            </a:r>
            <a:r>
              <a:rPr lang="es-DO" dirty="0"/>
              <a:t>.</a:t>
            </a:r>
          </a:p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Desglosar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los segmentos e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intervalos en un electrocardiograma</a:t>
            </a:r>
            <a:r>
              <a:rPr lang="es-D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Explicar los diferentes hallazgos patológicos en una lectura de un electrocardiograma</a:t>
            </a:r>
            <a:r>
              <a:rPr lang="es-D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aquellas </a:t>
            </a:r>
            <a:r>
              <a:rPr lang="es-MX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taquiarritmias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un electrocardiograma</a:t>
            </a:r>
            <a:r>
              <a:rPr lang="es-D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/>
              <a:t>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3845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A839-777F-4B59-8385-0630C892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Bloqueo</a:t>
            </a:r>
            <a:r>
              <a:rPr lang="en-US" dirty="0"/>
              <a:t> de </a:t>
            </a:r>
            <a:r>
              <a:rPr lang="en-US" dirty="0" err="1"/>
              <a:t>rama</a:t>
            </a:r>
            <a:r>
              <a:rPr lang="en-US" dirty="0"/>
              <a:t> de </a:t>
            </a:r>
            <a:r>
              <a:rPr lang="en-US" dirty="0" err="1"/>
              <a:t>derecha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778"/>
            <a:ext cx="10515600" cy="3465294"/>
          </a:xfrm>
        </p:spPr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hallazgo</a:t>
            </a:r>
            <a:r>
              <a:rPr lang="en-US" dirty="0"/>
              <a:t> </a:t>
            </a:r>
            <a:r>
              <a:rPr lang="en-US" dirty="0" err="1"/>
              <a:t>frecuente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en </a:t>
            </a:r>
            <a:r>
              <a:rPr lang="en-US" dirty="0" err="1"/>
              <a:t>patologias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coronaria</a:t>
            </a:r>
            <a:r>
              <a:rPr lang="en-US" dirty="0"/>
              <a:t>, </a:t>
            </a:r>
            <a:r>
              <a:rPr lang="en-US" dirty="0" err="1"/>
              <a:t>cardiopat</a:t>
            </a:r>
            <a:r>
              <a:rPr lang="es-DO" dirty="0"/>
              <a:t>í</a:t>
            </a:r>
            <a:r>
              <a:rPr lang="en-US" dirty="0"/>
              <a:t>a </a:t>
            </a:r>
            <a:r>
              <a:rPr lang="en-US" dirty="0" err="1"/>
              <a:t>hipertensiva</a:t>
            </a:r>
            <a:r>
              <a:rPr lang="en-US" dirty="0"/>
              <a:t>, </a:t>
            </a:r>
            <a:r>
              <a:rPr lang="en-US" dirty="0" err="1"/>
              <a:t>enfermedad</a:t>
            </a:r>
            <a:r>
              <a:rPr lang="en-US" dirty="0"/>
              <a:t> de </a:t>
            </a:r>
            <a:r>
              <a:rPr lang="en-US" dirty="0" err="1"/>
              <a:t>chagas</a:t>
            </a:r>
            <a:r>
              <a:rPr lang="en-US" dirty="0"/>
              <a:t> , </a:t>
            </a:r>
            <a:r>
              <a:rPr lang="en-US" dirty="0" err="1"/>
              <a:t>hipertrofia</a:t>
            </a:r>
            <a:r>
              <a:rPr lang="en-US" dirty="0"/>
              <a:t> ventricular y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cardiopat</a:t>
            </a:r>
            <a:r>
              <a:rPr lang="es-DO" dirty="0"/>
              <a:t>í</a:t>
            </a:r>
            <a:r>
              <a:rPr lang="en-US" dirty="0"/>
              <a:t>as </a:t>
            </a:r>
            <a:r>
              <a:rPr lang="en-US" dirty="0" err="1"/>
              <a:t>cong</a:t>
            </a:r>
            <a:r>
              <a:rPr lang="es-DO" dirty="0"/>
              <a:t>é</a:t>
            </a:r>
            <a:r>
              <a:rPr lang="en-US" dirty="0" err="1"/>
              <a:t>nitas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96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6DB6-454A-4D8B-9272-9CC9C1E6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Bloqueo</a:t>
            </a:r>
            <a:r>
              <a:rPr lang="en-US" dirty="0"/>
              <a:t> de </a:t>
            </a:r>
            <a:r>
              <a:rPr lang="en-US" dirty="0" err="1"/>
              <a:t>rama</a:t>
            </a:r>
            <a:r>
              <a:rPr lang="en-US" dirty="0"/>
              <a:t> </a:t>
            </a:r>
            <a:r>
              <a:rPr lang="en-US" dirty="0" err="1"/>
              <a:t>izquierda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3DAA-88C8-4627-B0C1-F7062197EE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Onda R monofásica en DI y </a:t>
            </a:r>
            <a:r>
              <a:rPr lang="es-ES" dirty="0" err="1"/>
              <a:t>aVL</a:t>
            </a:r>
            <a:r>
              <a:rPr lang="es-ES" dirty="0"/>
              <a:t> sin onda q.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rS</a:t>
            </a:r>
            <a:r>
              <a:rPr lang="es-ES" dirty="0"/>
              <a:t>  o  QS en V1.</a:t>
            </a:r>
          </a:p>
          <a:p>
            <a:endParaRPr lang="es-ES" dirty="0"/>
          </a:p>
          <a:p>
            <a:r>
              <a:rPr lang="es-ES" dirty="0"/>
              <a:t>Onda R monofásica con aumento de la </a:t>
            </a:r>
            <a:r>
              <a:rPr lang="es-ES" dirty="0" err="1"/>
              <a:t>deflección</a:t>
            </a:r>
            <a:r>
              <a:rPr lang="es-ES" dirty="0"/>
              <a:t> </a:t>
            </a:r>
            <a:r>
              <a:rPr lang="es-ES" dirty="0" err="1"/>
              <a:t>intrin­se­coide</a:t>
            </a:r>
            <a:r>
              <a:rPr lang="es-ES" dirty="0"/>
              <a:t>  con onda T negativa y sin onda q en V6.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53492"/>
            <a:ext cx="5631874" cy="3846688"/>
          </a:xfrm>
        </p:spPr>
      </p:pic>
    </p:spTree>
    <p:extLst>
      <p:ext uri="{BB962C8B-B14F-4D97-AF65-F5344CB8AC3E}">
        <p14:creationId xmlns:p14="http://schemas.microsoft.com/office/powerpoint/2010/main" val="210734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3A2-D4EE-4493-9B7D-363950CF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7" y="428187"/>
            <a:ext cx="10515600" cy="1325563"/>
          </a:xfrm>
        </p:spPr>
        <p:txBody>
          <a:bodyPr/>
          <a:lstStyle/>
          <a:p>
            <a:r>
              <a:rPr lang="es-DO" dirty="0"/>
              <a:t>Bloqueo de rama izquierda.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46792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en multiples </a:t>
            </a:r>
            <a:r>
              <a:rPr lang="en-US" dirty="0" err="1"/>
              <a:t>patolog</a:t>
            </a:r>
            <a:r>
              <a:rPr lang="es-DO" dirty="0"/>
              <a:t>í</a:t>
            </a:r>
            <a:r>
              <a:rPr lang="en-US" dirty="0"/>
              <a:t>as:</a:t>
            </a:r>
          </a:p>
          <a:p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coronaria</a:t>
            </a:r>
            <a:r>
              <a:rPr lang="en-US" dirty="0"/>
              <a:t>.</a:t>
            </a:r>
          </a:p>
          <a:p>
            <a:r>
              <a:rPr lang="en-US" dirty="0" err="1"/>
              <a:t>Insuficiencia</a:t>
            </a:r>
            <a:r>
              <a:rPr lang="en-US" dirty="0"/>
              <a:t> card</a:t>
            </a:r>
            <a:r>
              <a:rPr lang="es-DO" dirty="0"/>
              <a:t>í</a:t>
            </a:r>
            <a:r>
              <a:rPr lang="en-US" dirty="0" err="1"/>
              <a:t>aca</a:t>
            </a:r>
            <a:r>
              <a:rPr lang="en-US" dirty="0"/>
              <a:t>.</a:t>
            </a:r>
          </a:p>
          <a:p>
            <a:r>
              <a:rPr lang="en-US" dirty="0" err="1"/>
              <a:t>Patolog</a:t>
            </a:r>
            <a:r>
              <a:rPr lang="es-DO" dirty="0"/>
              <a:t>í</a:t>
            </a:r>
            <a:r>
              <a:rPr lang="en-US" dirty="0"/>
              <a:t>as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cursen</a:t>
            </a:r>
            <a:r>
              <a:rPr lang="en-US" dirty="0"/>
              <a:t> con </a:t>
            </a:r>
            <a:r>
              <a:rPr lang="en-US" dirty="0" err="1"/>
              <a:t>hipertr</a:t>
            </a:r>
            <a:r>
              <a:rPr lang="es-ES" dirty="0"/>
              <a:t>ó</a:t>
            </a:r>
            <a:r>
              <a:rPr lang="en-US" dirty="0" err="1"/>
              <a:t>fica</a:t>
            </a:r>
            <a:r>
              <a:rPr lang="en-US" dirty="0"/>
              <a:t> del </a:t>
            </a:r>
            <a:r>
              <a:rPr lang="en-US" dirty="0" err="1"/>
              <a:t>ventr</a:t>
            </a:r>
            <a:r>
              <a:rPr lang="es-DO" dirty="0"/>
              <a:t>í</a:t>
            </a:r>
            <a:r>
              <a:rPr lang="en-US" dirty="0" err="1"/>
              <a:t>culo</a:t>
            </a:r>
            <a:r>
              <a:rPr lang="en-US" dirty="0"/>
              <a:t> </a:t>
            </a:r>
            <a:r>
              <a:rPr lang="en-US" dirty="0" err="1"/>
              <a:t>izquierdo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5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311232"/>
            <a:ext cx="5624945" cy="5816745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7" y="1570371"/>
            <a:ext cx="5181600" cy="1698219"/>
          </a:xfrm>
        </p:spPr>
      </p:pic>
    </p:spTree>
    <p:extLst>
      <p:ext uri="{BB962C8B-B14F-4D97-AF65-F5344CB8AC3E}">
        <p14:creationId xmlns:p14="http://schemas.microsoft.com/office/powerpoint/2010/main" val="4151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7927"/>
            <a:ext cx="5915891" cy="5608927"/>
          </a:xfrm>
        </p:spPr>
      </p:pic>
    </p:spTree>
    <p:extLst>
      <p:ext uri="{BB962C8B-B14F-4D97-AF65-F5344CB8AC3E}">
        <p14:creationId xmlns:p14="http://schemas.microsoft.com/office/powerpoint/2010/main" val="41231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484909"/>
            <a:ext cx="9490364" cy="5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5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9C707EC2-7845-4C10-B242-037783A5D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3" t="7904" r="4921" b="7617"/>
          <a:stretch/>
        </p:blipFill>
        <p:spPr>
          <a:xfrm>
            <a:off x="183724" y="528384"/>
            <a:ext cx="6341767" cy="4002053"/>
          </a:xfrm>
          <a:prstGeom prst="rect">
            <a:avLst/>
          </a:prstGeom>
        </p:spPr>
      </p:pic>
      <p:pic>
        <p:nvPicPr>
          <p:cNvPr id="12" name="Picture 2" descr="Resultado de imagen de hipocalcemia ekg&quot;">
            <a:extLst>
              <a:ext uri="{FF2B5EF4-FFF2-40B4-BE49-F238E27FC236}">
                <a16:creationId xmlns:a16="http://schemas.microsoft.com/office/drawing/2014/main" id="{F687D174-8619-4B81-B7EA-99F87E144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8556" r="52229" b="5805"/>
          <a:stretch/>
        </p:blipFill>
        <p:spPr bwMode="auto">
          <a:xfrm>
            <a:off x="6089475" y="1773382"/>
            <a:ext cx="5863383" cy="35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0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F873CD5D-24E1-4643-827B-7A326B4C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2" y="1676401"/>
            <a:ext cx="11375787" cy="42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3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Hiperkalemia</a:t>
            </a:r>
            <a:endParaRPr lang="es-DO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62CA8C0-06FD-471B-A3D0-A93EB07E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182" y="161356"/>
            <a:ext cx="5915457" cy="17331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AABD197-6361-42BE-9AC1-8794CF122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15"/>
          <a:stretch/>
        </p:blipFill>
        <p:spPr>
          <a:xfrm>
            <a:off x="1870364" y="2098225"/>
            <a:ext cx="7908862" cy="38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4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TAQUIARRITMIAS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1196752"/>
            <a:ext cx="29523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  <a:p>
            <a:pPr algn="ctr"/>
            <a:r>
              <a:rPr lang="es-DO" dirty="0"/>
              <a:t>Taquicardia de complejo estrecho</a:t>
            </a:r>
          </a:p>
          <a:p>
            <a:pPr algn="ctr"/>
            <a:r>
              <a:rPr lang="es-DO" dirty="0"/>
              <a:t>(QRS menor de 0.12 </a:t>
            </a:r>
            <a:r>
              <a:rPr lang="es-DO" dirty="0" err="1"/>
              <a:t>seg</a:t>
            </a:r>
            <a:r>
              <a:rPr lang="es-DO" dirty="0"/>
              <a:t>)</a:t>
            </a:r>
          </a:p>
          <a:p>
            <a:pPr algn="ctr"/>
            <a:endParaRPr lang="es-DO" dirty="0"/>
          </a:p>
        </p:txBody>
      </p:sp>
      <p:sp>
        <p:nvSpPr>
          <p:cNvPr id="5" name="Rectangle 4"/>
          <p:cNvSpPr/>
          <p:nvPr/>
        </p:nvSpPr>
        <p:spPr>
          <a:xfrm>
            <a:off x="6816080" y="1340768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Taquicardia de complejo ancho (QRS mayor de 0.12 </a:t>
            </a:r>
            <a:r>
              <a:rPr lang="es-DO" dirty="0" err="1"/>
              <a:t>seg</a:t>
            </a:r>
            <a:r>
              <a:rPr lang="es-DO" dirty="0"/>
              <a:t>)</a:t>
            </a:r>
          </a:p>
        </p:txBody>
      </p:sp>
      <p:sp>
        <p:nvSpPr>
          <p:cNvPr id="6" name="Down Arrow 5"/>
          <p:cNvSpPr/>
          <p:nvPr/>
        </p:nvSpPr>
        <p:spPr>
          <a:xfrm>
            <a:off x="2299890" y="2341699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Down Arrow 6"/>
          <p:cNvSpPr/>
          <p:nvPr/>
        </p:nvSpPr>
        <p:spPr>
          <a:xfrm>
            <a:off x="4079776" y="2348880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" name="Rectangle 7"/>
          <p:cNvSpPr/>
          <p:nvPr/>
        </p:nvSpPr>
        <p:spPr>
          <a:xfrm>
            <a:off x="1560004" y="3717032"/>
            <a:ext cx="1871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Regular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6014" y="3816626"/>
            <a:ext cx="1871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Irregular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148185" y="2348880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Down Arrow 10"/>
          <p:cNvSpPr/>
          <p:nvPr/>
        </p:nvSpPr>
        <p:spPr>
          <a:xfrm>
            <a:off x="8876377" y="2348880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Rectangle 11"/>
          <p:cNvSpPr/>
          <p:nvPr/>
        </p:nvSpPr>
        <p:spPr>
          <a:xfrm>
            <a:off x="6320601" y="3789040"/>
            <a:ext cx="1871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Regular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32615" y="3816626"/>
            <a:ext cx="1871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Irregular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6108" y="4941168"/>
            <a:ext cx="23356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  <a:p>
            <a:pPr marL="285750" indent="-285750" algn="just">
              <a:buFont typeface="Arial" pitchFamily="34" charset="0"/>
              <a:buChar char="•"/>
            </a:pPr>
            <a:endParaRPr lang="es-DO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Taquicardia </a:t>
            </a:r>
            <a:r>
              <a:rPr lang="es-DO" dirty="0" err="1"/>
              <a:t>sinusal</a:t>
            </a:r>
            <a:r>
              <a:rPr lang="es-DO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Taquicardia supraventricular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Taquicardia atrial</a:t>
            </a:r>
          </a:p>
          <a:p>
            <a:pPr algn="ctr"/>
            <a:endParaRPr lang="es-DO" dirty="0"/>
          </a:p>
          <a:p>
            <a:pPr algn="ctr"/>
            <a:endParaRPr lang="es-DO" dirty="0"/>
          </a:p>
        </p:txBody>
      </p:sp>
      <p:sp>
        <p:nvSpPr>
          <p:cNvPr id="15" name="Rectangle 14"/>
          <p:cNvSpPr/>
          <p:nvPr/>
        </p:nvSpPr>
        <p:spPr>
          <a:xfrm>
            <a:off x="3935760" y="4941168"/>
            <a:ext cx="23356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DO" dirty="0" err="1"/>
              <a:t>Flutter</a:t>
            </a:r>
            <a:r>
              <a:rPr lang="es-DO" dirty="0"/>
              <a:t> auricular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Fibrilación auricular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Taquicardia auricular multifocal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979" y="4608714"/>
            <a:ext cx="2335636" cy="21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es-DO" dirty="0"/>
          </a:p>
          <a:p>
            <a:pPr marL="285750" indent="-285750" algn="just">
              <a:buFont typeface="Arial" pitchFamily="34" charset="0"/>
              <a:buChar char="•"/>
            </a:pPr>
            <a:endParaRPr lang="es-DO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sz="1600" b="1" dirty="0"/>
              <a:t>Taquicardia ventricular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sz="1600" dirty="0"/>
              <a:t>Taquicardia supraventricular con conducción aberrante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sz="1600" dirty="0"/>
              <a:t>Taquicardia supraventricular antidromica</a:t>
            </a:r>
          </a:p>
          <a:p>
            <a:pPr algn="ctr"/>
            <a:endParaRPr lang="es-DO" dirty="0"/>
          </a:p>
          <a:p>
            <a:pPr algn="ctr"/>
            <a:endParaRPr lang="es-DO" dirty="0"/>
          </a:p>
        </p:txBody>
      </p:sp>
      <p:sp>
        <p:nvSpPr>
          <p:cNvPr id="17" name="Rectangle 16"/>
          <p:cNvSpPr/>
          <p:nvPr/>
        </p:nvSpPr>
        <p:spPr>
          <a:xfrm>
            <a:off x="8732615" y="4761148"/>
            <a:ext cx="1980331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DO" b="1" dirty="0"/>
              <a:t>Taquicardia ventricular polimórfica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DO" dirty="0"/>
              <a:t>Fibrilación auricular </a:t>
            </a:r>
            <a:r>
              <a:rPr lang="es-DO" dirty="0" err="1"/>
              <a:t>preexcitada</a:t>
            </a:r>
            <a:endParaRPr lang="es-DO" dirty="0"/>
          </a:p>
          <a:p>
            <a:pPr algn="ctr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109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3 CuadroTexto"/>
          <p:cNvSpPr txBox="1"/>
          <p:nvPr/>
        </p:nvSpPr>
        <p:spPr>
          <a:xfrm>
            <a:off x="2267744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ELECTROCARDIOGRAMA</a:t>
            </a:r>
            <a:endParaRPr lang="es-ES" dirty="0"/>
          </a:p>
        </p:txBody>
      </p:sp>
      <p:sp>
        <p:nvSpPr>
          <p:cNvPr id="9" name="4 CuadroTexto"/>
          <p:cNvSpPr txBox="1"/>
          <p:nvPr/>
        </p:nvSpPr>
        <p:spPr>
          <a:xfrm>
            <a:off x="467544" y="11967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Es el estudio de la actividad eléctrica del corazón.</a:t>
            </a:r>
          </a:p>
        </p:txBody>
      </p:sp>
      <p:sp>
        <p:nvSpPr>
          <p:cNvPr id="10" name="5 Rectángulo"/>
          <p:cNvSpPr/>
          <p:nvPr/>
        </p:nvSpPr>
        <p:spPr>
          <a:xfrm>
            <a:off x="611560" y="1835225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Onda P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611560" y="2987353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Complejo QRS</a:t>
            </a:r>
          </a:p>
        </p:txBody>
      </p:sp>
      <p:cxnSp>
        <p:nvCxnSpPr>
          <p:cNvPr id="12" name="9 Conector recto de flecha"/>
          <p:cNvCxnSpPr>
            <a:stCxn id="10" idx="3"/>
          </p:cNvCxnSpPr>
          <p:nvPr/>
        </p:nvCxnSpPr>
        <p:spPr>
          <a:xfrm>
            <a:off x="2339752" y="2267273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0 CuadroTexto"/>
          <p:cNvSpPr txBox="1"/>
          <p:nvPr/>
        </p:nvSpPr>
        <p:spPr>
          <a:xfrm>
            <a:off x="4139952" y="205124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Despolarización auricular</a:t>
            </a:r>
          </a:p>
        </p:txBody>
      </p:sp>
      <p:cxnSp>
        <p:nvCxnSpPr>
          <p:cNvPr id="14" name="12 Conector recto de flecha"/>
          <p:cNvCxnSpPr>
            <a:stCxn id="11" idx="3"/>
          </p:cNvCxnSpPr>
          <p:nvPr/>
        </p:nvCxnSpPr>
        <p:spPr>
          <a:xfrm>
            <a:off x="2339752" y="3419401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3 CuadroTexto"/>
          <p:cNvSpPr txBox="1"/>
          <p:nvPr/>
        </p:nvSpPr>
        <p:spPr>
          <a:xfrm>
            <a:off x="4355976" y="327538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Despolarización ventricular</a:t>
            </a:r>
          </a:p>
        </p:txBody>
      </p:sp>
      <p:cxnSp>
        <p:nvCxnSpPr>
          <p:cNvPr id="16" name="17 Conector recto"/>
          <p:cNvCxnSpPr/>
          <p:nvPr/>
        </p:nvCxnSpPr>
        <p:spPr>
          <a:xfrm flipV="1">
            <a:off x="3995936" y="2771329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8 CuadroTexto"/>
          <p:cNvSpPr txBox="1"/>
          <p:nvPr/>
        </p:nvSpPr>
        <p:spPr>
          <a:xfrm>
            <a:off x="4355976" y="269932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Repolarizacion auricular</a:t>
            </a:r>
          </a:p>
        </p:txBody>
      </p:sp>
      <p:sp>
        <p:nvSpPr>
          <p:cNvPr id="30" name="7 Rectángulo"/>
          <p:cNvSpPr/>
          <p:nvPr/>
        </p:nvSpPr>
        <p:spPr>
          <a:xfrm>
            <a:off x="611560" y="4220780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Onda T</a:t>
            </a:r>
          </a:p>
        </p:txBody>
      </p:sp>
      <p:sp>
        <p:nvSpPr>
          <p:cNvPr id="31" name="14 CuadroTexto"/>
          <p:cNvSpPr txBox="1"/>
          <p:nvPr/>
        </p:nvSpPr>
        <p:spPr>
          <a:xfrm>
            <a:off x="4355976" y="45088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Repolarización ventricular</a:t>
            </a:r>
          </a:p>
        </p:txBody>
      </p:sp>
      <p:cxnSp>
        <p:nvCxnSpPr>
          <p:cNvPr id="32" name="15 Conector recto de flecha"/>
          <p:cNvCxnSpPr/>
          <p:nvPr/>
        </p:nvCxnSpPr>
        <p:spPr>
          <a:xfrm>
            <a:off x="2267744" y="465282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9 Rectángulo"/>
          <p:cNvSpPr/>
          <p:nvPr/>
        </p:nvSpPr>
        <p:spPr>
          <a:xfrm>
            <a:off x="611560" y="522889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Onda U</a:t>
            </a:r>
          </a:p>
        </p:txBody>
      </p:sp>
      <p:cxnSp>
        <p:nvCxnSpPr>
          <p:cNvPr id="34" name="21 Conector recto de flecha"/>
          <p:cNvCxnSpPr>
            <a:stCxn id="33" idx="3"/>
          </p:cNvCxnSpPr>
          <p:nvPr/>
        </p:nvCxnSpPr>
        <p:spPr>
          <a:xfrm>
            <a:off x="2411760" y="566094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2 CuadroTexto"/>
          <p:cNvSpPr txBox="1"/>
          <p:nvPr/>
        </p:nvSpPr>
        <p:spPr>
          <a:xfrm>
            <a:off x="4499992" y="54449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Deflexión inconstante que sigue a la onda T</a:t>
            </a:r>
          </a:p>
        </p:txBody>
      </p:sp>
    </p:spTree>
    <p:extLst>
      <p:ext uri="{BB962C8B-B14F-4D97-AF65-F5344CB8AC3E}">
        <p14:creationId xmlns:p14="http://schemas.microsoft.com/office/powerpoint/2010/main" val="40112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5" grpId="0"/>
      <p:bldP spid="17" grpId="0"/>
      <p:bldP spid="30" grpId="0" animBg="1"/>
      <p:bldP spid="31" grpId="0"/>
      <p:bldP spid="33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sinus tachyc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32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556792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Taquicardia </a:t>
            </a:r>
            <a:r>
              <a:rPr lang="es-ES" dirty="0" err="1"/>
              <a:t>sinusal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3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upraventricular tachyc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88"/>
            <a:ext cx="8460432" cy="68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03512" y="1556792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Taquicardia </a:t>
            </a:r>
            <a:r>
              <a:rPr lang="es-ES" dirty="0" err="1"/>
              <a:t>supraventricular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14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uricular fibri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754"/>
            <a:ext cx="8529336" cy="68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052736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Fibrilación auricular</a:t>
            </a:r>
          </a:p>
        </p:txBody>
      </p:sp>
    </p:spTree>
    <p:extLst>
      <p:ext uri="{BB962C8B-B14F-4D97-AF65-F5344CB8AC3E}">
        <p14:creationId xmlns:p14="http://schemas.microsoft.com/office/powerpoint/2010/main" val="177410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auricular fl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46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052736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Flutter auricular</a:t>
            </a:r>
          </a:p>
        </p:txBody>
      </p:sp>
    </p:spTree>
    <p:extLst>
      <p:ext uri="{BB962C8B-B14F-4D97-AF65-F5344CB8AC3E}">
        <p14:creationId xmlns:p14="http://schemas.microsoft.com/office/powerpoint/2010/main" val="169476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ventricular tachyc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758"/>
            <a:ext cx="8421218" cy="68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556792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Taquicardia ventricular</a:t>
            </a:r>
          </a:p>
        </p:txBody>
      </p:sp>
    </p:spTree>
    <p:extLst>
      <p:ext uri="{BB962C8B-B14F-4D97-AF65-F5344CB8AC3E}">
        <p14:creationId xmlns:p14="http://schemas.microsoft.com/office/powerpoint/2010/main" val="3877091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torsade poi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4" y="-4870"/>
            <a:ext cx="8462503" cy="69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783837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Torsade de pointe</a:t>
            </a:r>
          </a:p>
        </p:txBody>
      </p:sp>
    </p:spTree>
    <p:extLst>
      <p:ext uri="{BB962C8B-B14F-4D97-AF65-F5344CB8AC3E}">
        <p14:creationId xmlns:p14="http://schemas.microsoft.com/office/powerpoint/2010/main" val="3092903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ibrilacion ventri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93" y="0"/>
            <a:ext cx="83489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3512" y="1412776"/>
            <a:ext cx="33123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Fibrilación ventricular</a:t>
            </a:r>
          </a:p>
        </p:txBody>
      </p:sp>
    </p:spTree>
    <p:extLst>
      <p:ext uri="{BB962C8B-B14F-4D97-AF65-F5344CB8AC3E}">
        <p14:creationId xmlns:p14="http://schemas.microsoft.com/office/powerpoint/2010/main" val="3185647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Bibliograf</a:t>
            </a:r>
            <a:r>
              <a:rPr lang="es-DO" dirty="0"/>
              <a:t>í</a:t>
            </a:r>
            <a:r>
              <a:rPr lang="en-US" dirty="0"/>
              <a:t>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Fernando </a:t>
            </a:r>
            <a:r>
              <a:rPr lang="en-US" dirty="0" err="1"/>
              <a:t>Manzur</a:t>
            </a:r>
            <a:r>
              <a:rPr lang="en-US" dirty="0"/>
              <a:t> J., MD.; William Uribe A., MD.; Jorge E. Marin V., MD.; Luis E. Medina D., M</a:t>
            </a:r>
            <a:r>
              <a:rPr lang="en-US" sz="3200" dirty="0"/>
              <a:t>D. </a:t>
            </a:r>
            <a:r>
              <a:rPr lang="en-US" sz="3200" dirty="0" err="1"/>
              <a:t>Electrocardiografia</a:t>
            </a:r>
            <a:r>
              <a:rPr lang="en-US" sz="3200" dirty="0"/>
              <a:t>  y </a:t>
            </a:r>
            <a:r>
              <a:rPr lang="en-US" sz="3200" dirty="0" err="1"/>
              <a:t>arritmias</a:t>
            </a:r>
            <a:r>
              <a:rPr lang="en-US" sz="3200" dirty="0"/>
              <a:t>, </a:t>
            </a:r>
            <a:r>
              <a:rPr lang="en-US" sz="3200" dirty="0" err="1"/>
              <a:t>cardiologia</a:t>
            </a:r>
            <a:r>
              <a:rPr lang="en-US" sz="3200" dirty="0"/>
              <a:t> </a:t>
            </a:r>
            <a:r>
              <a:rPr lang="en-US" sz="3200" dirty="0" err="1"/>
              <a:t>clinica</a:t>
            </a:r>
            <a:r>
              <a:rPr lang="en-US" sz="3200" dirty="0"/>
              <a:t> </a:t>
            </a:r>
            <a:r>
              <a:rPr lang="en-US" sz="3200" dirty="0" err="1"/>
              <a:t>medi</a:t>
            </a:r>
            <a:r>
              <a:rPr lang="en-US" dirty="0" err="1"/>
              <a:t>llin</a:t>
            </a:r>
            <a:r>
              <a:rPr lang="en-US" dirty="0"/>
              <a:t>, 2012.</a:t>
            </a:r>
          </a:p>
          <a:p>
            <a:r>
              <a:rPr lang="en-US" sz="3200" dirty="0"/>
              <a:t>Jorge </a:t>
            </a:r>
            <a:r>
              <a:rPr lang="en-US" sz="3200" dirty="0" err="1"/>
              <a:t>hernan</a:t>
            </a:r>
            <a:r>
              <a:rPr lang="en-US" sz="3200" dirty="0"/>
              <a:t> </a:t>
            </a:r>
            <a:r>
              <a:rPr lang="en-US" sz="3200" dirty="0" err="1"/>
              <a:t>lopez</a:t>
            </a:r>
            <a:r>
              <a:rPr lang="en-US" sz="3200" dirty="0"/>
              <a:t> </a:t>
            </a:r>
            <a:r>
              <a:rPr lang="en-US" sz="3200" dirty="0" err="1"/>
              <a:t>ramirez</a:t>
            </a:r>
            <a:r>
              <a:rPr lang="en-US" sz="3200" dirty="0"/>
              <a:t>,  la </a:t>
            </a:r>
            <a:r>
              <a:rPr lang="en-US" sz="3200" dirty="0" err="1"/>
              <a:t>alegria</a:t>
            </a:r>
            <a:r>
              <a:rPr lang="en-US" sz="3200" dirty="0"/>
              <a:t> de leer el </a:t>
            </a:r>
            <a:r>
              <a:rPr lang="en-US" sz="3200" dirty="0" err="1"/>
              <a:t>electrocardiograma</a:t>
            </a:r>
            <a:r>
              <a:rPr lang="en-US" sz="3200" dirty="0"/>
              <a:t>, </a:t>
            </a:r>
            <a:r>
              <a:rPr lang="en-US" sz="3200" dirty="0" err="1"/>
              <a:t>editoral</a:t>
            </a:r>
            <a:r>
              <a:rPr lang="en-US" sz="3200" dirty="0"/>
              <a:t> </a:t>
            </a:r>
            <a:r>
              <a:rPr lang="en-US" sz="3200" dirty="0" err="1"/>
              <a:t>medica</a:t>
            </a:r>
            <a:r>
              <a:rPr lang="en-US" sz="3200" dirty="0"/>
              <a:t> </a:t>
            </a:r>
            <a:r>
              <a:rPr lang="en-US" sz="3200" dirty="0" err="1"/>
              <a:t>celsus</a:t>
            </a:r>
            <a:r>
              <a:rPr lang="en-US" sz="3200" dirty="0"/>
              <a:t> 2006.</a:t>
            </a:r>
          </a:p>
          <a:p>
            <a:r>
              <a:rPr lang="en-US" dirty="0" err="1">
                <a:solidFill>
                  <a:srgbClr val="000000"/>
                </a:solidFill>
                <a:latin typeface="Open Sans"/>
              </a:rPr>
              <a:t>Cydulka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R, Fitch M,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Joing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S.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Tintinalli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. Manual de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medicina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urgencias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(8a. ed.). Ciudad de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México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: McGraw-Hill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Interamericana</a:t>
            </a:r>
            <a:r>
              <a:rPr lang="en-US">
                <a:solidFill>
                  <a:srgbClr val="000000"/>
                </a:solidFill>
                <a:latin typeface="Open Sans"/>
              </a:rPr>
              <a:t>; 2018.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4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E178-2490-4116-8D7A-E3DD001D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Estandarizaci</a:t>
            </a:r>
            <a:r>
              <a:rPr lang="es-ES" dirty="0"/>
              <a:t>ó</a:t>
            </a:r>
            <a:r>
              <a:rPr lang="en-US" dirty="0"/>
              <a:t>n y </a:t>
            </a:r>
            <a:r>
              <a:rPr lang="en-US" dirty="0" err="1"/>
              <a:t>derivaci</a:t>
            </a:r>
            <a:r>
              <a:rPr lang="es-ES" dirty="0"/>
              <a:t>ó</a:t>
            </a:r>
            <a:r>
              <a:rPr lang="en-US" dirty="0"/>
              <a:t>n </a:t>
            </a:r>
            <a:r>
              <a:rPr lang="en-US" dirty="0" err="1"/>
              <a:t>avR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6" y="1482436"/>
            <a:ext cx="5527962" cy="46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49D-2836-4687-9DE5-7B6543E6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Ritmo</a:t>
            </a:r>
            <a:endParaRPr lang="en-US" dirty="0"/>
          </a:p>
        </p:txBody>
      </p:sp>
      <p:sp>
        <p:nvSpPr>
          <p:cNvPr id="4" name="Marcador de text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sz="3200" dirty="0"/>
              <a:t>Como saber si</a:t>
            </a:r>
            <a:br>
              <a:rPr lang="es-DO" sz="3200" dirty="0"/>
            </a:br>
            <a:r>
              <a:rPr lang="es-DO" sz="3200" dirty="0"/>
              <a:t>el ritmo es </a:t>
            </a:r>
            <a:r>
              <a:rPr lang="es-DO" sz="3200" dirty="0" err="1"/>
              <a:t>sinusal</a:t>
            </a:r>
            <a:r>
              <a:rPr lang="es-ES" sz="3200" dirty="0"/>
              <a:t>?</a:t>
            </a:r>
            <a:endParaRPr lang="es-DO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4674321" cy="167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/>
              <a:t>Ondas P preceden complejo QRS</a:t>
            </a:r>
            <a:endParaRPr lang="es-DO" sz="2400" dirty="0"/>
          </a:p>
          <a:p>
            <a:r>
              <a:rPr lang="es-ES" sz="2400" dirty="0"/>
              <a:t>Onda P+ en </a:t>
            </a:r>
            <a:r>
              <a:rPr lang="es-ES" sz="2400" dirty="0" err="1"/>
              <a:t>aVF</a:t>
            </a:r>
            <a:r>
              <a:rPr lang="es-ES" sz="2400" dirty="0"/>
              <a:t> DII y DIII</a:t>
            </a:r>
            <a:endParaRPr lang="es-DO" sz="2400" dirty="0"/>
          </a:p>
          <a:p>
            <a:r>
              <a:rPr lang="es-ES" sz="2400" dirty="0"/>
              <a:t>Ondas P negativas en </a:t>
            </a:r>
            <a:r>
              <a:rPr lang="es-ES" sz="2400" dirty="0" err="1"/>
              <a:t>aVR</a:t>
            </a:r>
            <a:endParaRPr lang="es-E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Marcador de texto 12"/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Como se si el ritmo es regular?</a:t>
            </a:r>
            <a:endParaRPr lang="es-DO" dirty="0"/>
          </a:p>
        </p:txBody>
      </p:sp>
      <p:sp>
        <p:nvSpPr>
          <p:cNvPr id="7" name="Marcador de contenido 13"/>
          <p:cNvSpPr txBox="1">
            <a:spLocks/>
          </p:cNvSpPr>
          <p:nvPr/>
        </p:nvSpPr>
        <p:spPr>
          <a:xfrm>
            <a:off x="6172200" y="2505075"/>
            <a:ext cx="5183188" cy="1316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dice que es regular si los intervalos RR son equidistante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441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25412"/>
            <a:ext cx="7592291" cy="26870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3313400"/>
            <a:ext cx="97536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536431"/>
            <a:ext cx="97536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normal e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26" y="27119"/>
            <a:ext cx="9148216" cy="60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135560" y="4210558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TextBox 5"/>
          <p:cNvSpPr txBox="1"/>
          <p:nvPr/>
        </p:nvSpPr>
        <p:spPr>
          <a:xfrm>
            <a:off x="1487488" y="404584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/>
              <a:t>300</a:t>
            </a:r>
          </a:p>
        </p:txBody>
      </p:sp>
      <p:sp>
        <p:nvSpPr>
          <p:cNvPr id="8" name="Down Arrow 7"/>
          <p:cNvSpPr/>
          <p:nvPr/>
        </p:nvSpPr>
        <p:spPr>
          <a:xfrm>
            <a:off x="2855640" y="4146918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Rectangle 6"/>
          <p:cNvSpPr/>
          <p:nvPr/>
        </p:nvSpPr>
        <p:spPr>
          <a:xfrm>
            <a:off x="1991544" y="5271033"/>
            <a:ext cx="45365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300, 150, 100, 75, 60, 50, 42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1991544" y="4498590"/>
            <a:ext cx="475252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TextBox 10"/>
          <p:cNvSpPr txBox="1"/>
          <p:nvPr/>
        </p:nvSpPr>
        <p:spPr>
          <a:xfrm>
            <a:off x="5754217" y="40656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/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2144" y="3887392"/>
            <a:ext cx="257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 err="1"/>
              <a:t>Qrs</a:t>
            </a:r>
            <a:r>
              <a:rPr lang="es-DO" dirty="0"/>
              <a:t> en 30 cuadros grandes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9132" y="2700055"/>
            <a:ext cx="36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/>
              <a:t>1500/20 (cuadros pequeños RR) = 75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3362" y="2914233"/>
            <a:ext cx="0" cy="1520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56C8-EE51-44E8-9AB6-8137E95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s-ES" sz="1800" dirty="0">
              <a:latin typeface="AGaramondPro-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37" y="249382"/>
            <a:ext cx="6797725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87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595</Words>
  <Application>Microsoft Office PowerPoint</Application>
  <PresentationFormat>Panorámica</PresentationFormat>
  <Paragraphs>170</Paragraphs>
  <Slides>37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AGaramondPro-Regular</vt:lpstr>
      <vt:lpstr>Arial</vt:lpstr>
      <vt:lpstr>Calibri</vt:lpstr>
      <vt:lpstr>Calibri Light</vt:lpstr>
      <vt:lpstr>Open Sans</vt:lpstr>
      <vt:lpstr>Times New Roman</vt:lpstr>
      <vt:lpstr>Tema de Office</vt:lpstr>
      <vt:lpstr>Generalidades de Electrocardiograma</vt:lpstr>
      <vt:lpstr>Objetivos</vt:lpstr>
      <vt:lpstr>Presentación de PowerPoint</vt:lpstr>
      <vt:lpstr>Estandarización y derivación avR</vt:lpstr>
      <vt:lpstr>Ritmo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BLOQUEOS DE RAMA. </vt:lpstr>
      <vt:lpstr>Bloqueo de rama derecha.</vt:lpstr>
      <vt:lpstr>Bloqueo de rama derecha.</vt:lpstr>
      <vt:lpstr>Bloqueo de rama de derecha. </vt:lpstr>
      <vt:lpstr>Bloqueo de rama izquierda.</vt:lpstr>
      <vt:lpstr>Bloqueo de rama izquierda.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Hiperkalemia</vt:lpstr>
      <vt:lpstr>TAQUIARRITMIAS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Cuevas Araujo</dc:creator>
  <cp:lastModifiedBy>Ruddy</cp:lastModifiedBy>
  <cp:revision>81</cp:revision>
  <dcterms:created xsi:type="dcterms:W3CDTF">2019-09-10T18:20:45Z</dcterms:created>
  <dcterms:modified xsi:type="dcterms:W3CDTF">2023-11-03T18:22:12Z</dcterms:modified>
</cp:coreProperties>
</file>